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10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54" r:id="rId25"/>
    <p:sldId id="356" r:id="rId26"/>
    <p:sldId id="340" r:id="rId27"/>
    <p:sldId id="358" r:id="rId28"/>
    <p:sldId id="357" r:id="rId29"/>
    <p:sldId id="359" r:id="rId30"/>
    <p:sldId id="341" r:id="rId31"/>
    <p:sldId id="360" r:id="rId32"/>
    <p:sldId id="342" r:id="rId33"/>
    <p:sldId id="361" r:id="rId34"/>
    <p:sldId id="343" r:id="rId35"/>
    <p:sldId id="362" r:id="rId36"/>
    <p:sldId id="344" r:id="rId37"/>
    <p:sldId id="363" r:id="rId38"/>
    <p:sldId id="345" r:id="rId39"/>
    <p:sldId id="364" r:id="rId40"/>
    <p:sldId id="346" r:id="rId41"/>
    <p:sldId id="365" r:id="rId42"/>
    <p:sldId id="347" r:id="rId43"/>
    <p:sldId id="366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6600"/>
    <a:srgbClr val="7E7E7E"/>
    <a:srgbClr val="FF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8" autoAdjust="0"/>
    <p:restoredTop sz="94660"/>
  </p:normalViewPr>
  <p:slideViewPr>
    <p:cSldViewPr>
      <p:cViewPr varScale="1">
        <p:scale>
          <a:sx n="82" d="100"/>
          <a:sy n="82" d="100"/>
        </p:scale>
        <p:origin x="1704" y="62"/>
      </p:cViewPr>
      <p:guideLst>
        <p:guide orient="horz" pos="2205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рт ответ 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Управляющая кнопка: настраиваемая 5">
            <a:hlinkClick r:id="rId2" action="ppaction://hlinksldjump" highlightClick="1"/>
          </p:cNvPr>
          <p:cNvSpPr/>
          <p:nvPr userDrawn="1"/>
        </p:nvSpPr>
        <p:spPr>
          <a:xfrm>
            <a:off x="8172400" y="5832788"/>
            <a:ext cx="794559" cy="695102"/>
          </a:xfrm>
          <a:prstGeom prst="actionButtonBlank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04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рт 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 i="0">
                <a:solidFill>
                  <a:srgbClr val="0033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7956376" y="6245393"/>
            <a:ext cx="1008112" cy="504056"/>
          </a:xfrm>
          <a:prstGeom prst="actionButtonBlank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ru-RU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72626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7452320" y="6309320"/>
            <a:ext cx="1440160" cy="394344"/>
          </a:xfrm>
          <a:prstGeom prst="actionButtonBlank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397561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 userDrawn="1"/>
        </p:nvSpPr>
        <p:spPr>
          <a:xfrm>
            <a:off x="7884368" y="6353896"/>
            <a:ext cx="978408" cy="484632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92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42.xml"/><Relationship Id="rId18" Type="http://schemas.openxmlformats.org/officeDocument/2006/relationships/slide" Target="slide16.xml"/><Relationship Id="rId26" Type="http://schemas.openxmlformats.org/officeDocument/2006/relationships/slide" Target="slide38.xml"/><Relationship Id="rId3" Type="http://schemas.openxmlformats.org/officeDocument/2006/relationships/image" Target="../media/image6.gif"/><Relationship Id="rId21" Type="http://schemas.openxmlformats.org/officeDocument/2006/relationships/slide" Target="slide22.xml"/><Relationship Id="rId7" Type="http://schemas.openxmlformats.org/officeDocument/2006/relationships/image" Target="../media/image8.gif"/><Relationship Id="rId12" Type="http://schemas.openxmlformats.org/officeDocument/2006/relationships/slide" Target="slide20.xml"/><Relationship Id="rId17" Type="http://schemas.openxmlformats.org/officeDocument/2006/relationships/slide" Target="slide36.xml"/><Relationship Id="rId25" Type="http://schemas.openxmlformats.org/officeDocument/2006/relationships/slide" Target="slide18.xml"/><Relationship Id="rId2" Type="http://schemas.openxmlformats.org/officeDocument/2006/relationships/slide" Target="slide4.xml"/><Relationship Id="rId16" Type="http://schemas.openxmlformats.org/officeDocument/2006/relationships/slide" Target="slide32.xml"/><Relationship Id="rId20" Type="http://schemas.openxmlformats.org/officeDocument/2006/relationships/slide" Target="slide4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image" Target="../media/image10.gif"/><Relationship Id="rId24" Type="http://schemas.openxmlformats.org/officeDocument/2006/relationships/slide" Target="slide30.xml"/><Relationship Id="rId5" Type="http://schemas.openxmlformats.org/officeDocument/2006/relationships/image" Target="../media/image7.gif"/><Relationship Id="rId15" Type="http://schemas.openxmlformats.org/officeDocument/2006/relationships/slide" Target="slide14.xml"/><Relationship Id="rId23" Type="http://schemas.openxmlformats.org/officeDocument/2006/relationships/slide" Target="slide34.xml"/><Relationship Id="rId10" Type="http://schemas.openxmlformats.org/officeDocument/2006/relationships/slide" Target="slide10.xml"/><Relationship Id="rId19" Type="http://schemas.openxmlformats.org/officeDocument/2006/relationships/slide" Target="slide24.xml"/><Relationship Id="rId4" Type="http://schemas.openxmlformats.org/officeDocument/2006/relationships/slide" Target="slide6.xml"/><Relationship Id="rId9" Type="http://schemas.openxmlformats.org/officeDocument/2006/relationships/image" Target="../media/image9.gif"/><Relationship Id="rId14" Type="http://schemas.openxmlformats.org/officeDocument/2006/relationships/slide" Target="slide26.xml"/><Relationship Id="rId22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539552" y="692696"/>
            <a:ext cx="8229600" cy="525658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5800" dirty="0">
                <a:solidFill>
                  <a:srgbClr val="003300"/>
                </a:solidFill>
                <a:latin typeface="Arial Narrow" pitchFamily="34" charset="0"/>
              </a:rPr>
              <a:t>Активируй презентацию</a:t>
            </a:r>
          </a:p>
          <a:p>
            <a:pPr indent="542925">
              <a:lnSpc>
                <a:spcPct val="150000"/>
              </a:lnSpc>
            </a:pPr>
            <a:r>
              <a:rPr lang="ru-RU" sz="5800" dirty="0">
                <a:solidFill>
                  <a:srgbClr val="003300"/>
                </a:solidFill>
                <a:latin typeface="Arial Narrow" pitchFamily="34" charset="0"/>
              </a:rPr>
              <a:t> в режиме «Показ слайдов», выбери категорию,    баллы и начни игру. </a:t>
            </a:r>
          </a:p>
          <a:p>
            <a:pPr indent="542925">
              <a:lnSpc>
                <a:spcPct val="150000"/>
              </a:lnSpc>
            </a:pPr>
            <a:r>
              <a:rPr lang="ru-RU" sz="5800" dirty="0">
                <a:solidFill>
                  <a:srgbClr val="003300"/>
                </a:solidFill>
                <a:latin typeface="Arial Narrow" pitchFamily="34" charset="0"/>
              </a:rPr>
              <a:t>Чем выше балл, тем сложнее вопрос викторины. </a:t>
            </a:r>
          </a:p>
          <a:p>
            <a:endParaRPr lang="ru-RU" sz="5800" b="1" dirty="0">
              <a:solidFill>
                <a:srgbClr val="003300"/>
              </a:solidFill>
              <a:latin typeface="Arial Narrow" pitchFamily="34" charset="0"/>
            </a:endParaRPr>
          </a:p>
          <a:p>
            <a:endParaRPr lang="ru-RU" sz="5800" b="1" dirty="0">
              <a:solidFill>
                <a:srgbClr val="003300"/>
              </a:solidFill>
              <a:latin typeface="Arial Narrow" pitchFamily="34" charset="0"/>
            </a:endParaRPr>
          </a:p>
          <a:p>
            <a:endParaRPr lang="ru-RU" sz="5800" b="1" dirty="0">
              <a:solidFill>
                <a:srgbClr val="003300"/>
              </a:solidFill>
              <a:latin typeface="Arial Narrow" pitchFamily="34" charset="0"/>
            </a:endParaRPr>
          </a:p>
          <a:p>
            <a:r>
              <a:rPr lang="ru-RU" sz="5900" b="1" i="1" dirty="0">
                <a:solidFill>
                  <a:srgbClr val="003300"/>
                </a:solidFill>
                <a:latin typeface="Arial Narrow" pitchFamily="34" charset="0"/>
              </a:rPr>
              <a:t>С праздником весны и</a:t>
            </a:r>
          </a:p>
          <a:p>
            <a:r>
              <a:rPr lang="ru-RU" sz="5900" b="1" i="1" dirty="0">
                <a:solidFill>
                  <a:srgbClr val="003300"/>
                </a:solidFill>
                <a:latin typeface="Arial Narrow" pitchFamily="34" charset="0"/>
              </a:rPr>
              <a:t>удачной игры!</a:t>
            </a:r>
          </a:p>
          <a:p>
            <a:endParaRPr lang="ru-RU" sz="3400" i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2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286"/>
            <a:ext cx="8229600" cy="2736304"/>
          </a:xfrm>
        </p:spPr>
        <p:txBody>
          <a:bodyPr>
            <a:noAutofit/>
          </a:bodyPr>
          <a:lstStyle/>
          <a:p>
            <a:r>
              <a:rPr lang="ru-RU" sz="2400" b="1" dirty="0"/>
              <a:t>Мария Октябрьская</a:t>
            </a:r>
            <a:r>
              <a:rPr lang="ru-RU" sz="2400" dirty="0"/>
              <a:t>, Герой Советского Союза (посмертно), во время Великой </a:t>
            </a:r>
            <a:r>
              <a:rPr lang="ru-RU" dirty="0"/>
              <a:t>Отечественной</a:t>
            </a:r>
            <a:r>
              <a:rPr lang="ru-RU" sz="2400" dirty="0"/>
              <a:t> войны сражалась вместе со своей «боевой подругой», которую купила сама. Что это была за подруга?</a:t>
            </a: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465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«Боевая подруга» – это танк Марии Октябрьской.</a:t>
            </a:r>
            <a:b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Марию не брали на фронт в связи со слабым здоровьем и возрастом. Тогда Мария написала письмо Сталину: «…хочу отомстить фашистским собакам, для чего внесла в госбанк на построение танка все свои личные сбережения — 50 000 рублей. Танк прошу назвать «Боевая подруга» и направить меня на фронт в качестве водителя этого танка…». </a:t>
            </a:r>
            <a:b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Просьба Марии Октябрьской была удовлетворена.</a:t>
            </a:r>
            <a:b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endParaRPr lang="ru-RU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 descr="http://tankfront.ru/foto/ussr/names/boevaya_podruga/boevaya_podruga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0438"/>
            <a:ext cx="5128968" cy="29510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Мария Васильевна Октябрьская (1905—1944) — Герой Советского Союз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05691"/>
            <a:ext cx="2002532" cy="31150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339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r>
              <a:rPr lang="ru-RU" b="1" dirty="0"/>
              <a:t>Зинаида </a:t>
            </a:r>
            <a:r>
              <a:rPr lang="ru-RU" b="1" dirty="0" err="1"/>
              <a:t>Ермольева</a:t>
            </a:r>
            <a:r>
              <a:rPr lang="ru-RU" dirty="0"/>
              <a:t> — советский учёный-микробиолог и эпидемиолог, одна из родоначальниц современной отечественной микробиологии. Своим изобретением она спасла тысячи жизней раненных солдат во время Великой Отечественной войны. Что это за изобретение? </a:t>
            </a:r>
          </a:p>
        </p:txBody>
      </p:sp>
    </p:spTree>
    <p:extLst>
      <p:ext uri="{BB962C8B-B14F-4D97-AF65-F5344CB8AC3E}">
        <p14:creationId xmlns:p14="http://schemas.microsoft.com/office/powerpoint/2010/main" val="3937363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Во время Второй мировой войны западные учёные наладили производство пенициллина, но продавать технологию СССР не хотели. З. </a:t>
            </a:r>
            <a:r>
              <a:rPr lang="ru-RU" dirty="0" err="1">
                <a:solidFill>
                  <a:srgbClr val="003300"/>
                </a:solidFill>
                <a:latin typeface="Arial Narrow" panose="020B0606020202030204" pitchFamily="34" charset="0"/>
              </a:rPr>
              <a:t>Ермольевой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 сама проводила опыты с плесенью. Так </a:t>
            </a:r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появился отечественный антибиотик - препарат «</a:t>
            </a:r>
            <a:r>
              <a:rPr lang="ru-RU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Крустозин</a:t>
            </a:r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», аналог «Пенициллина». </a:t>
            </a:r>
            <a:endParaRPr lang="ru-RU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146" name="Picture 2" descr="Зинаида Ермольев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92059"/>
            <a:ext cx="3108789" cy="42386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5936" y="251416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    Когда в 1944 году сравнили западное лекарство с отечественным, «</a:t>
            </a:r>
            <a:r>
              <a:rPr lang="ru-RU" sz="2400" dirty="0" err="1">
                <a:solidFill>
                  <a:srgbClr val="003300"/>
                </a:solidFill>
                <a:latin typeface="Arial Narrow" panose="020B0606020202030204" pitchFamily="34" charset="0"/>
              </a:rPr>
              <a:t>Крустозин</a:t>
            </a: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» оказался эффективнее. </a:t>
            </a:r>
            <a:b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Западные ученые назвали Зинаиду </a:t>
            </a:r>
            <a:r>
              <a:rPr lang="ru-RU" sz="2400" dirty="0" err="1">
                <a:solidFill>
                  <a:srgbClr val="003300"/>
                </a:solidFill>
                <a:latin typeface="Arial Narrow" panose="020B0606020202030204" pitchFamily="34" charset="0"/>
              </a:rPr>
              <a:t>Ермольеву</a:t>
            </a: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 «госпожой Пенициллин». Это прозвище закрепилось за ней в научных кругах.</a:t>
            </a:r>
          </a:p>
        </p:txBody>
      </p:sp>
    </p:spTree>
    <p:extLst>
      <p:ext uri="{BB962C8B-B14F-4D97-AF65-F5344CB8AC3E}">
        <p14:creationId xmlns:p14="http://schemas.microsoft.com/office/powerpoint/2010/main" val="244732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9856" y="258614"/>
            <a:ext cx="76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       Супруга этого популярного певца стала самой юной участницей Олимпийских игр в истории России (во всех видах спорта) и первой ракеткой мира в парном разряде</a:t>
            </a:r>
            <a:r>
              <a:rPr lang="ru-RU" sz="2400" baseline="30000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в 1999 году, двукратной победительницей Открытого чемпионата Австралии в парном разряде. </a:t>
            </a:r>
          </a:p>
          <a:p>
            <a:pPr algn="ctr"/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Назовите ее имя.</a:t>
            </a:r>
          </a:p>
        </p:txBody>
      </p:sp>
      <p:pic>
        <p:nvPicPr>
          <p:cNvPr id="4" name="Picture 2" descr="http://media.stubhubstatic.com/stubhub-catalog/d_defaultLogo.jpg/q_auto:low,f_auto,w_1600,c_limit/performer/4202/bmou1iezzj8ecdey2ou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483" y="2708920"/>
            <a:ext cx="5525033" cy="365688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451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Анна Курникова 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— российская теннисистка, супруга популярного испанского певца Энрике </a:t>
            </a:r>
            <a:r>
              <a:rPr lang="ru-RU" dirty="0" err="1">
                <a:solidFill>
                  <a:srgbClr val="003300"/>
                </a:solidFill>
                <a:latin typeface="Arial Narrow" panose="020B0606020202030204" pitchFamily="34" charset="0"/>
              </a:rPr>
              <a:t>Иглесиаса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. Звездная пара воспитывает троих детей. </a:t>
            </a:r>
          </a:p>
        </p:txBody>
      </p:sp>
      <p:pic>
        <p:nvPicPr>
          <p:cNvPr id="7" name="Picture 2" descr="https://i.ucrazy.ru/files/i/2007.5.1/wwwonlinerws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2449108" cy="386367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news.rambler.ru/img/2020/04/21/015643.615851.678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36242"/>
            <a:ext cx="5292588" cy="352839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938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4882554"/>
          </a:xfrm>
        </p:spPr>
        <p:txBody>
          <a:bodyPr>
            <a:noAutofit/>
          </a:bodyPr>
          <a:lstStyle/>
          <a:p>
            <a:r>
              <a:rPr lang="ru-RU" sz="2400" dirty="0"/>
              <a:t>Курьезное обстоятельство из детства этой женщины стало одной из причин ее глубочайшего интереса к математике. 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Когда на одну из детских комнат не хватило обоев, стену оклеили листами периодического издания с содержанием математических лекций. Перед этой «таинственной» стеной целые часы проводила будущая Первая в Российской империи и Северной Европе женщина-профессор и первая в мире женщина — профессор математики.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 Назовите ее имя.</a:t>
            </a:r>
          </a:p>
        </p:txBody>
      </p:sp>
    </p:spTree>
    <p:extLst>
      <p:ext uri="{BB962C8B-B14F-4D97-AF65-F5344CB8AC3E}">
        <p14:creationId xmlns:p14="http://schemas.microsoft.com/office/powerpoint/2010/main" val="3736210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" y="404664"/>
            <a:ext cx="4330824" cy="488255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00"/>
                </a:solidFill>
              </a:rPr>
              <a:t>Софья Васильевна Ковалевская </a:t>
            </a:r>
            <a:br>
              <a:rPr lang="ru-RU" b="1" dirty="0">
                <a:solidFill>
                  <a:srgbClr val="003300"/>
                </a:solidFill>
              </a:rPr>
            </a:br>
            <a:r>
              <a:rPr lang="ru-RU" dirty="0">
                <a:solidFill>
                  <a:srgbClr val="003300"/>
                </a:solidFill>
              </a:rPr>
              <a:t>(1850 –1891 гг.) ─</a:t>
            </a:r>
            <a:br>
              <a:rPr lang="ru-RU" dirty="0">
                <a:solidFill>
                  <a:srgbClr val="003300"/>
                </a:solidFill>
              </a:rPr>
            </a:br>
            <a:r>
              <a:rPr lang="ru-RU" dirty="0">
                <a:solidFill>
                  <a:srgbClr val="003300"/>
                </a:solidFill>
              </a:rPr>
              <a:t>российский математик и механик, автор научной работы «Задача о вращении твёрдого тела вокруг неподвижной точки».</a:t>
            </a:r>
          </a:p>
        </p:txBody>
      </p:sp>
      <p:pic>
        <p:nvPicPr>
          <p:cNvPr id="6" name="Picture 2" descr="https://interesnfakt.ru/wp-content/uploads/2019/03/e0fe21626b0190e99b32479b9f8d4a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3931519" cy="482453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589240"/>
            <a:ext cx="5148064" cy="113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i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 девиз</a:t>
            </a:r>
            <a:r>
              <a:rPr lang="en-US" sz="2000" i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Говори, что знаешь; делай, что обязан; и пусть будет, что будет!</a:t>
            </a:r>
            <a:endParaRPr lang="ru-RU" sz="2000" i="1" dirty="0">
              <a:solidFill>
                <a:srgbClr val="00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С.В. Ковалевская</a:t>
            </a:r>
            <a:endParaRPr lang="ru-RU" sz="20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30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86000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/>
              <a:t>Светлана Евгеньевна Савицкая </a:t>
            </a:r>
            <a:r>
              <a:rPr lang="ru-RU" dirty="0"/>
              <a:t>стала второй в мире женщиной-космонавтом после Валентины Терешковой.</a:t>
            </a:r>
            <a:br>
              <a:rPr lang="ru-RU" dirty="0"/>
            </a:br>
            <a:r>
              <a:rPr lang="ru-RU" dirty="0"/>
              <a:t> В чем она стала первой? </a:t>
            </a:r>
          </a:p>
        </p:txBody>
      </p:sp>
    </p:spTree>
    <p:extLst>
      <p:ext uri="{BB962C8B-B14F-4D97-AF65-F5344CB8AC3E}">
        <p14:creationId xmlns:p14="http://schemas.microsoft.com/office/powerpoint/2010/main" val="4195713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376" y="188640"/>
            <a:ext cx="8507288" cy="142617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Евгеньевна Савицкая  </a:t>
            </a:r>
            <a:r>
              <a:rPr lang="ru-RU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─ первая в мире женщина- космонавт осуществившая выход в открытый космос 25 июля 1984 года, пробыв вне космического корабля  3 часа 33 минут.</a:t>
            </a:r>
          </a:p>
        </p:txBody>
      </p:sp>
      <p:pic>
        <p:nvPicPr>
          <p:cNvPr id="2050" name="Picture 2" descr="https://avatars.mds.yandex.net/get-zen_doc/1680084/pub_5d35a45bf2df2500ae87a957_5d35a45f43bee300acfec0b5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988840"/>
            <a:ext cx="4392488" cy="439248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729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147002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ВСЕРОССИЙСКОЕ ДЕТСКО-ЮНОШЕСКОЕ ВОЕННО-ПАТРИОТИЧЕСКОЕ </a:t>
            </a:r>
            <a:b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ОБЩЕСТВЕННОЕ ДВИЖЕНИЕ </a:t>
            </a:r>
            <a:b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«ЮНАРМИЯ»</a:t>
            </a:r>
            <a:br>
              <a:rPr lang="ru-RU" sz="2000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1512" y="2326075"/>
            <a:ext cx="7336904" cy="3047141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3300" b="1" dirty="0">
                <a:solidFill>
                  <a:schemeClr val="accent2"/>
                </a:solidFill>
                <a:latin typeface="Arial Narrow" pitchFamily="34" charset="0"/>
              </a:rPr>
              <a:t>Интерактивная викторина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chemeClr val="accent2"/>
              </a:solidFill>
              <a:latin typeface="Arial Narrow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ru-RU" sz="2800" b="1" dirty="0">
                <a:solidFill>
                  <a:schemeClr val="accent2"/>
                </a:solidFill>
                <a:latin typeface="Arial Narrow" pitchFamily="34" charset="0"/>
              </a:rPr>
              <a:t>«МЫ СЛАВИМ ЖЕНЩИНУ»,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ru-RU" sz="2800" b="1" dirty="0">
                <a:solidFill>
                  <a:schemeClr val="accent2"/>
                </a:solidFill>
                <a:latin typeface="Arial Narrow" pitchFamily="34" charset="0"/>
              </a:rPr>
              <a:t>посвящённая Международному женскому дню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ru-RU" sz="2800" b="1" dirty="0">
                <a:solidFill>
                  <a:schemeClr val="accent2"/>
                </a:solidFill>
                <a:latin typeface="Arial Narrow" pitchFamily="34" charset="0"/>
              </a:rPr>
              <a:t> 8 марта</a:t>
            </a:r>
          </a:p>
          <a:p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3906"/>
            <a:ext cx="1673992" cy="1512169"/>
          </a:xfrm>
          <a:prstGeom prst="rect">
            <a:avLst/>
          </a:prstGeom>
          <a:noFill/>
          <a:ln>
            <a:noFill/>
          </a:ln>
          <a:effectLst>
            <a:outerShdw blurRad="76200" dist="76200" dir="8400000" sx="103000" sy="103000" algn="tr" rotWithShape="0">
              <a:prstClr val="black">
                <a:alpha val="23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Box 3"/>
          <p:cNvSpPr txBox="1"/>
          <p:nvPr/>
        </p:nvSpPr>
        <p:spPr>
          <a:xfrm>
            <a:off x="1342881" y="6165304"/>
            <a:ext cx="6444393" cy="6001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3300"/>
                </a:solidFill>
                <a:latin typeface="Arial Narrow" pitchFamily="34" charset="0"/>
              </a:rPr>
              <a:t>Группа методического обеспечения администрации Главного штаба ВВПОД «ЮНАРМИЯ»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3300"/>
                </a:solidFill>
                <a:latin typeface="Arial Narrow" pitchFamily="34" charset="0"/>
              </a:rPr>
              <a:t>                                                               </a:t>
            </a:r>
            <a:r>
              <a:rPr lang="ru-RU" sz="1400" b="1" dirty="0">
                <a:solidFill>
                  <a:srgbClr val="003300"/>
                </a:solidFill>
                <a:latin typeface="Arial Narrow" pitchFamily="34" charset="0"/>
              </a:rPr>
              <a:t>Москва 2021 год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04664"/>
            <a:ext cx="274030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09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ru-RU" b="1" dirty="0"/>
              <a:t>Анна Ивановна Щетинина </a:t>
            </a:r>
            <a:r>
              <a:rPr lang="ru-RU" dirty="0"/>
              <a:t>прославилась на весь мир в 1935 году , проведя грузовой пароход «Чавыча» из Гамбурга через Одессу и Сингапур в Петропавловск-Камчатский. В годы Великой Отечественной войны под бомбёжками эвакуировала население Таллина и перевозила стратегические грузы.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А в чем она была первой в мире?</a:t>
            </a:r>
          </a:p>
        </p:txBody>
      </p:sp>
    </p:spTree>
    <p:extLst>
      <p:ext uri="{BB962C8B-B14F-4D97-AF65-F5344CB8AC3E}">
        <p14:creationId xmlns:p14="http://schemas.microsoft.com/office/powerpoint/2010/main" val="1468424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А́нна</a:t>
            </a:r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Ива́новна</a:t>
            </a:r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ru-RU" sz="2800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Щети́нина</a:t>
            </a: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 (1908 — 1999 гг.) — первая в мире женщина — капитан дальнего плавания. </a:t>
            </a:r>
          </a:p>
        </p:txBody>
      </p:sp>
      <p:pic>
        <p:nvPicPr>
          <p:cNvPr id="1026" name="Picture 2" descr="Анна Щетинина. Источник фото: ami-voronin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331" y="1628800"/>
            <a:ext cx="3173338" cy="48234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950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872208"/>
          </a:xfrm>
        </p:spPr>
        <p:txBody>
          <a:bodyPr>
            <a:normAutofit/>
          </a:bodyPr>
          <a:lstStyle/>
          <a:p>
            <a:r>
              <a:rPr lang="ru-RU" dirty="0"/>
              <a:t>Первой  советской фигуристкой, занесенной в Книгу рекордов Гиннесса, стала </a:t>
            </a:r>
            <a:r>
              <a:rPr lang="ru-RU" b="1" dirty="0"/>
              <a:t>Ирина Роднина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Какой рекорд она установила?</a:t>
            </a:r>
          </a:p>
        </p:txBody>
      </p:sp>
      <p:pic>
        <p:nvPicPr>
          <p:cNvPr id="4100" name="Picture 4" descr="https://avatars.mds.yandex.net/get-zen_doc/114080/pub_5d7a00dbec575b00b30e10a2_5d7a010daad4363eae52bfcf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3664257" cy="40119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2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5202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Ирина Роднина - не проиграла ни одного соревнования за всю карьеру с 1969 по 1980 год!</a:t>
            </a:r>
            <a:b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Она – трехкратная олимпийская чемпионка, 10-кратная чемпионка мира, 11-кратная – Европы и 6-кратная  СССР. Такое количество наград не удавалось взять ни одному фигуристу за всю историю этого вида спорта. </a:t>
            </a:r>
          </a:p>
        </p:txBody>
      </p:sp>
      <p:pic>
        <p:nvPicPr>
          <p:cNvPr id="5122" name="Picture 2" descr="https://img.championat.com/i/37/58/160148375819183552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84984"/>
            <a:ext cx="5041813" cy="33648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464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5616624" cy="2305050"/>
          </a:xfrm>
        </p:spPr>
        <p:txBody>
          <a:bodyPr>
            <a:noAutofit/>
          </a:bodyPr>
          <a:lstStyle/>
          <a:p>
            <a:pPr lvl="0" algn="l"/>
            <a:r>
              <a:rPr lang="ru-RU" dirty="0"/>
              <a:t>Назовите имя детской поэтессы </a:t>
            </a:r>
            <a:r>
              <a:rPr lang="ru-RU" b="1" dirty="0" err="1"/>
              <a:t>Барто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>
                <a:sym typeface="Symbol" panose="05050102010706020507" pitchFamily="18" charset="2"/>
              </a:rPr>
              <a:t></a:t>
            </a:r>
            <a:r>
              <a:rPr lang="ru-RU" dirty="0"/>
              <a:t>Анастасия</a:t>
            </a:r>
            <a:br>
              <a:rPr lang="ru-RU" dirty="0"/>
            </a:br>
            <a:r>
              <a:rPr lang="ru-RU" dirty="0">
                <a:sym typeface="Symbol" panose="05050102010706020507" pitchFamily="18" charset="2"/>
              </a:rPr>
              <a:t></a:t>
            </a:r>
            <a:r>
              <a:rPr lang="ru-RU" dirty="0"/>
              <a:t>Агния</a:t>
            </a:r>
            <a:br>
              <a:rPr lang="ru-RU" dirty="0"/>
            </a:br>
            <a:r>
              <a:rPr lang="ru-RU" dirty="0">
                <a:sym typeface="Symbol" panose="05050102010706020507" pitchFamily="18" charset="2"/>
              </a:rPr>
              <a:t></a:t>
            </a:r>
            <a:r>
              <a:rPr lang="ru-RU" dirty="0"/>
              <a:t>Анна</a:t>
            </a:r>
            <a:br>
              <a:rPr lang="ru-RU" dirty="0"/>
            </a:br>
            <a:r>
              <a:rPr lang="ru-RU" dirty="0">
                <a:sym typeface="Symbol" panose="05050102010706020507" pitchFamily="18" charset="2"/>
              </a:rPr>
              <a:t></a:t>
            </a:r>
            <a:r>
              <a:rPr lang="ru-RU" dirty="0"/>
              <a:t>Арния</a:t>
            </a:r>
          </a:p>
        </p:txBody>
      </p:sp>
      <p:pic>
        <p:nvPicPr>
          <p:cNvPr id="1027" name="Picture 3" descr="Агния Бар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57924"/>
            <a:ext cx="4968552" cy="356742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892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2088232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Агния </a:t>
            </a:r>
            <a:r>
              <a:rPr lang="ru-RU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Барто</a:t>
            </a:r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– детская поэтесса и писательница, сочиняла произведения для детей, писала сценарии к кинофильмам, работала ведущей на радио. В юности Агния </a:t>
            </a:r>
            <a:r>
              <a:rPr lang="ru-RU" dirty="0" err="1">
                <a:solidFill>
                  <a:srgbClr val="003300"/>
                </a:solidFill>
                <a:latin typeface="Arial Narrow" panose="020B0606020202030204" pitchFamily="34" charset="0"/>
              </a:rPr>
              <a:t>Барто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 увлекалась балетом, окончила хореографическое училище. </a:t>
            </a:r>
            <a:b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«Она пришла в литературу на пуантах».</a:t>
            </a:r>
          </a:p>
        </p:txBody>
      </p:sp>
      <p:pic>
        <p:nvPicPr>
          <p:cNvPr id="2052" name="Picture 4" descr="Агния Бар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0888"/>
            <a:ext cx="3943294" cy="331236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v9.litres.ru/pub/c/bumajnaya-kniga/cover_max1500/12478792-agniya-barto-agniya-barto-stihi-detyam-124787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2880320" cy="34702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43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2664296"/>
          </a:xfrm>
        </p:spPr>
        <p:txBody>
          <a:bodyPr>
            <a:normAutofit/>
          </a:bodyPr>
          <a:lstStyle/>
          <a:p>
            <a:r>
              <a:rPr lang="ru-RU" dirty="0"/>
              <a:t>Впервые эту хореографическую миниатюру (балетный номер) исполнила Анна Павлова – великая русская балерина, прима Мариинского театра.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Как называется эта миниатюра на музыку композитора </a:t>
            </a:r>
            <a:r>
              <a:rPr lang="ru-RU" dirty="0" err="1"/>
              <a:t>Камиля</a:t>
            </a:r>
            <a:r>
              <a:rPr lang="ru-RU" dirty="0"/>
              <a:t> Сен-Санса из сюиты «Карнавал животных»? </a:t>
            </a:r>
          </a:p>
        </p:txBody>
      </p:sp>
    </p:spTree>
    <p:extLst>
      <p:ext uri="{BB962C8B-B14F-4D97-AF65-F5344CB8AC3E}">
        <p14:creationId xmlns:p14="http://schemas.microsoft.com/office/powerpoint/2010/main" val="3355142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«</a:t>
            </a:r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Умирающий лебедь» - </a:t>
            </a: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хореографическая миниатюра, исполненная Анной Павловой в 1907 году и ставшая ее визитной карточкой: она исполнила его около 4000 раз. </a:t>
            </a:r>
          </a:p>
        </p:txBody>
      </p:sp>
      <p:pic>
        <p:nvPicPr>
          <p:cNvPr id="3074" name="Picture 2" descr="https://upload.wikimedia.org/wikipedia/commons/d/d3/Anna_Pavlova_as_the_Dying_Sw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362" y="1844824"/>
            <a:ext cx="3352401" cy="46430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487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728192"/>
          </a:xfrm>
        </p:spPr>
        <p:txBody>
          <a:bodyPr>
            <a:noAutofit/>
          </a:bodyPr>
          <a:lstStyle/>
          <a:p>
            <a:r>
              <a:rPr lang="ru-RU" dirty="0"/>
              <a:t>Назовите имя девушки –  олицетворение идеала</a:t>
            </a:r>
            <a:br>
              <a:rPr lang="ru-RU" dirty="0"/>
            </a:br>
            <a:r>
              <a:rPr lang="ru-RU" dirty="0"/>
              <a:t> женщины-матери в романе </a:t>
            </a:r>
            <a:r>
              <a:rPr lang="ru-RU" dirty="0" err="1"/>
              <a:t>Л.Н.Толстова</a:t>
            </a:r>
            <a:r>
              <a:rPr lang="ru-RU" dirty="0"/>
              <a:t> «Война и мир»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521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6598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Наташа</a:t>
            </a: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 </a:t>
            </a:r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Ростова</a:t>
            </a: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 - одна из значимых персонажей произведения «Война и мир», представленная нам как хранительница семейного очага, созданная для рождения и воспитания детей.</a:t>
            </a:r>
            <a:br>
              <a:rPr lang="ru-RU" sz="2800" dirty="0">
                <a:latin typeface="Arial Narrow" panose="020B0606020202030204" pitchFamily="34" charset="0"/>
              </a:rPr>
            </a:br>
            <a:endParaRPr lang="ru-RU" sz="2800" dirty="0">
              <a:latin typeface="Arial Narrow" panose="020B0606020202030204" pitchFamily="34" charset="0"/>
            </a:endParaRPr>
          </a:p>
        </p:txBody>
      </p:sp>
      <p:pic>
        <p:nvPicPr>
          <p:cNvPr id="4" name="Picture 2" descr="https://avatars.mds.yandex.net/get-zen_doc/1653873/pub_5e3ebb8351cb901c556d3648_5e3ecfc886c9e0056a0f622f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6415111" cy="427199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39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/>
          <p:cNvSpPr/>
          <p:nvPr/>
        </p:nvSpPr>
        <p:spPr>
          <a:xfrm>
            <a:off x="8070664" y="5197587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7014136" y="5193685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975424" y="5193686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936712" y="5193687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870659" y="5193688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8072896" y="3591260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7020272" y="3582639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967157" y="3586942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954083" y="3580310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907887" y="3582639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100392" y="2042352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073024" y="2042353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012160" y="2022820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4972322" y="2029790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907887" y="2029790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060980" y="332656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020272" y="332656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012160" y="332656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972322" y="332656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36477" y="335334"/>
            <a:ext cx="955360" cy="102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hlinkClick r:id="rId2" action="ppaction://hlinksldjump"/>
          </p:cNvPr>
          <p:cNvSpPr/>
          <p:nvPr/>
        </p:nvSpPr>
        <p:spPr>
          <a:xfrm>
            <a:off x="3941997" y="335335"/>
            <a:ext cx="954185" cy="98640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</a:p>
        </p:txBody>
      </p:sp>
      <p:sp>
        <p:nvSpPr>
          <p:cNvPr id="57" name="Прямоугольник 56">
            <a:hlinkClick r:id="rId4" action="ppaction://hlinksldjump"/>
          </p:cNvPr>
          <p:cNvSpPr/>
          <p:nvPr/>
        </p:nvSpPr>
        <p:spPr>
          <a:xfrm>
            <a:off x="4972322" y="324975"/>
            <a:ext cx="889661" cy="98640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200</a:t>
            </a:r>
            <a:endParaRPr lang="ru-RU" sz="2800" dirty="0"/>
          </a:p>
        </p:txBody>
      </p:sp>
      <p:sp>
        <p:nvSpPr>
          <p:cNvPr id="59" name="Прямоугольник 58">
            <a:hlinkClick r:id="rId6" action="ppaction://hlinksldjump"/>
          </p:cNvPr>
          <p:cNvSpPr/>
          <p:nvPr/>
        </p:nvSpPr>
        <p:spPr>
          <a:xfrm>
            <a:off x="5960056" y="371339"/>
            <a:ext cx="897944" cy="911771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300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499992" y="2492896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hlinkClick r:id="rId8" action="ppaction://hlinksldjump"/>
          </p:cNvPr>
          <p:cNvSpPr/>
          <p:nvPr/>
        </p:nvSpPr>
        <p:spPr>
          <a:xfrm>
            <a:off x="8081460" y="383300"/>
            <a:ext cx="914400" cy="914400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500</a:t>
            </a:r>
          </a:p>
        </p:txBody>
      </p:sp>
      <p:sp>
        <p:nvSpPr>
          <p:cNvPr id="1025" name="Прямоугольник 1024">
            <a:hlinkClick r:id="rId10" action="ppaction://hlinksldjump"/>
          </p:cNvPr>
          <p:cNvSpPr/>
          <p:nvPr/>
        </p:nvSpPr>
        <p:spPr>
          <a:xfrm>
            <a:off x="7049312" y="372106"/>
            <a:ext cx="914400" cy="914400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400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6599" y="5166567"/>
            <a:ext cx="264272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Сказочная принцесса</a:t>
            </a:r>
          </a:p>
        </p:txBody>
      </p:sp>
      <p:sp>
        <p:nvSpPr>
          <p:cNvPr id="10" name="Прямоугольник 9">
            <a:hlinkClick r:id="rId12" action="ppaction://hlinksldjump"/>
          </p:cNvPr>
          <p:cNvSpPr/>
          <p:nvPr/>
        </p:nvSpPr>
        <p:spPr>
          <a:xfrm>
            <a:off x="7162045" y="2069956"/>
            <a:ext cx="866339" cy="92699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400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466" y="3860339"/>
            <a:ext cx="32949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Муза искусства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093" y="2350181"/>
            <a:ext cx="18213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Я первая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8506" y="444707"/>
            <a:ext cx="309176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Женское лицо Победы</a:t>
            </a:r>
          </a:p>
        </p:txBody>
      </p:sp>
      <p:sp>
        <p:nvSpPr>
          <p:cNvPr id="15" name="Прямоугольник 14">
            <a:hlinkClick r:id="rId13" action="ppaction://hlinksldjump"/>
          </p:cNvPr>
          <p:cNvSpPr/>
          <p:nvPr/>
        </p:nvSpPr>
        <p:spPr>
          <a:xfrm>
            <a:off x="8148075" y="5247976"/>
            <a:ext cx="866339" cy="92699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500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5043104" y="3666728"/>
            <a:ext cx="866339" cy="92699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3948847" y="1988840"/>
            <a:ext cx="889661" cy="98640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100</a:t>
            </a:r>
            <a:endParaRPr lang="ru-RU" sz="2800" dirty="0"/>
          </a:p>
        </p:txBody>
      </p:sp>
      <p:sp>
        <p:nvSpPr>
          <p:cNvPr id="20" name="Прямоугольник 19">
            <a:hlinkClick r:id="rId16" action="ppaction://hlinksldjump"/>
          </p:cNvPr>
          <p:cNvSpPr/>
          <p:nvPr/>
        </p:nvSpPr>
        <p:spPr>
          <a:xfrm>
            <a:off x="8100392" y="3594720"/>
            <a:ext cx="889661" cy="98640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500</a:t>
            </a:r>
            <a:endParaRPr lang="ru-RU" sz="2800" dirty="0"/>
          </a:p>
        </p:txBody>
      </p:sp>
      <p:sp>
        <p:nvSpPr>
          <p:cNvPr id="21" name="Прямоугольник 20">
            <a:hlinkClick r:id="rId17" action="ppaction://hlinksldjump"/>
          </p:cNvPr>
          <p:cNvSpPr/>
          <p:nvPr/>
        </p:nvSpPr>
        <p:spPr>
          <a:xfrm>
            <a:off x="4932040" y="5250904"/>
            <a:ext cx="889661" cy="98640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200</a:t>
            </a:r>
            <a:endParaRPr lang="ru-RU" sz="2800" dirty="0"/>
          </a:p>
        </p:txBody>
      </p:sp>
      <p:sp>
        <p:nvSpPr>
          <p:cNvPr id="22" name="Прямоугольник 21">
            <a:hlinkClick r:id="rId18" action="ppaction://hlinksldjump"/>
          </p:cNvPr>
          <p:cNvSpPr/>
          <p:nvPr/>
        </p:nvSpPr>
        <p:spPr>
          <a:xfrm>
            <a:off x="4947053" y="2042353"/>
            <a:ext cx="914400" cy="91440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200</a:t>
            </a:r>
          </a:p>
        </p:txBody>
      </p:sp>
      <p:sp>
        <p:nvSpPr>
          <p:cNvPr id="23" name="Прямоугольник 22">
            <a:hlinkClick r:id="rId19" action="ppaction://hlinksldjump"/>
          </p:cNvPr>
          <p:cNvSpPr/>
          <p:nvPr/>
        </p:nvSpPr>
        <p:spPr>
          <a:xfrm>
            <a:off x="3923928" y="3666728"/>
            <a:ext cx="914400" cy="91440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100</a:t>
            </a:r>
          </a:p>
        </p:txBody>
      </p:sp>
      <p:sp>
        <p:nvSpPr>
          <p:cNvPr id="24" name="Прямоугольник 23">
            <a:hlinkClick r:id="rId20" action="ppaction://hlinksldjump"/>
          </p:cNvPr>
          <p:cNvSpPr/>
          <p:nvPr/>
        </p:nvSpPr>
        <p:spPr>
          <a:xfrm>
            <a:off x="6969968" y="5250904"/>
            <a:ext cx="914400" cy="91440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400</a:t>
            </a:r>
          </a:p>
        </p:txBody>
      </p:sp>
      <p:sp>
        <p:nvSpPr>
          <p:cNvPr id="26" name="Прямоугольник 25">
            <a:hlinkClick r:id="rId21" action="ppaction://hlinksldjump"/>
          </p:cNvPr>
          <p:cNvSpPr/>
          <p:nvPr/>
        </p:nvSpPr>
        <p:spPr>
          <a:xfrm>
            <a:off x="8172400" y="2082552"/>
            <a:ext cx="914400" cy="914400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500</a:t>
            </a:r>
          </a:p>
        </p:txBody>
      </p:sp>
      <p:sp>
        <p:nvSpPr>
          <p:cNvPr id="27" name="Прямоугольник 26">
            <a:hlinkClick r:id="rId22" action="ppaction://hlinksldjump"/>
          </p:cNvPr>
          <p:cNvSpPr/>
          <p:nvPr/>
        </p:nvSpPr>
        <p:spPr>
          <a:xfrm>
            <a:off x="6012160" y="3666728"/>
            <a:ext cx="914400" cy="914400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300</a:t>
            </a:r>
          </a:p>
        </p:txBody>
      </p:sp>
      <p:sp>
        <p:nvSpPr>
          <p:cNvPr id="29" name="Прямоугольник 28">
            <a:hlinkClick r:id="rId23" action="ppaction://hlinksldjump"/>
          </p:cNvPr>
          <p:cNvSpPr/>
          <p:nvPr/>
        </p:nvSpPr>
        <p:spPr>
          <a:xfrm>
            <a:off x="3911619" y="5302263"/>
            <a:ext cx="914400" cy="914400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100</a:t>
            </a:r>
          </a:p>
        </p:txBody>
      </p:sp>
      <p:sp>
        <p:nvSpPr>
          <p:cNvPr id="30" name="Прямоугольник 29">
            <a:hlinkClick r:id="rId24" action="ppaction://hlinksldjump"/>
          </p:cNvPr>
          <p:cNvSpPr/>
          <p:nvPr/>
        </p:nvSpPr>
        <p:spPr>
          <a:xfrm>
            <a:off x="7020272" y="3666728"/>
            <a:ext cx="914400" cy="914400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400</a:t>
            </a:r>
          </a:p>
        </p:txBody>
      </p:sp>
      <p:sp>
        <p:nvSpPr>
          <p:cNvPr id="32" name="Прямоугольник 31">
            <a:hlinkClick r:id="rId25" action="ppaction://hlinksldjump"/>
          </p:cNvPr>
          <p:cNvSpPr/>
          <p:nvPr/>
        </p:nvSpPr>
        <p:spPr>
          <a:xfrm>
            <a:off x="5940152" y="2054436"/>
            <a:ext cx="933253" cy="942516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300</a:t>
            </a:r>
          </a:p>
        </p:txBody>
      </p:sp>
      <p:sp>
        <p:nvSpPr>
          <p:cNvPr id="33" name="Прямоугольник 32">
            <a:hlinkClick r:id="rId26" action="ppaction://hlinksldjump"/>
          </p:cNvPr>
          <p:cNvSpPr/>
          <p:nvPr/>
        </p:nvSpPr>
        <p:spPr>
          <a:xfrm>
            <a:off x="5961856" y="5322912"/>
            <a:ext cx="914400" cy="914400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300</a:t>
            </a:r>
          </a:p>
        </p:txBody>
      </p:sp>
    </p:spTree>
    <p:extLst>
      <p:ext uri="{BB962C8B-B14F-4D97-AF65-F5344CB8AC3E}">
        <p14:creationId xmlns:p14="http://schemas.microsoft.com/office/powerpoint/2010/main" val="62394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2" grpId="0" animBg="1"/>
      <p:bldP spid="57" grpId="0" animBg="1"/>
      <p:bldP spid="59" grpId="0" animBg="1"/>
      <p:bldP spid="63" grpId="0" animBg="1"/>
      <p:bldP spid="1025" grpId="0" animBg="1"/>
      <p:bldP spid="10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2520280"/>
          </a:xfrm>
        </p:spPr>
        <p:txBody>
          <a:bodyPr>
            <a:normAutofit/>
          </a:bodyPr>
          <a:lstStyle/>
          <a:p>
            <a:r>
              <a:rPr lang="ru-RU" dirty="0"/>
              <a:t>Как называется всемирная известная статуя Веры Мухиной, расположенная в г. Москве,</a:t>
            </a:r>
            <a:br>
              <a:rPr lang="ru-RU" dirty="0"/>
            </a:br>
            <a:r>
              <a:rPr lang="ru-RU" dirty="0"/>
              <a:t> ставшая одним из главных символом СССР, эмблемой киностудии «Мосфильм»?  </a:t>
            </a:r>
          </a:p>
        </p:txBody>
      </p:sp>
    </p:spTree>
    <p:extLst>
      <p:ext uri="{BB962C8B-B14F-4D97-AF65-F5344CB8AC3E}">
        <p14:creationId xmlns:p14="http://schemas.microsoft.com/office/powerpoint/2010/main" val="565015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«Рабочий и колхозница»</a:t>
            </a:r>
          </a:p>
        </p:txBody>
      </p:sp>
      <p:pic>
        <p:nvPicPr>
          <p:cNvPr id="7172" name="Picture 4" descr="https://view-photo.ru/wp-content/uploads/2016/04/DSC03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94" y="1844824"/>
            <a:ext cx="5999611" cy="425972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3722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620" y="1628800"/>
            <a:ext cx="8229600" cy="1143000"/>
          </a:xfrm>
        </p:spPr>
        <p:txBody>
          <a:bodyPr>
            <a:noAutofit/>
          </a:bodyPr>
          <a:lstStyle/>
          <a:p>
            <a:r>
              <a:rPr lang="ru-RU" dirty="0"/>
              <a:t>Назовите имя русской поэтессы, представительницы поэзии Серебряного века, написавшей строки: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4561" y="3212976"/>
            <a:ext cx="57418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Мне нравится, что вы больны не мной,</a:t>
            </a:r>
            <a:b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Мне нравится, что я больна не вами,</a:t>
            </a:r>
            <a:b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Что никогда тяжелый шар земной</a:t>
            </a:r>
            <a:b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Не уплывет под нашими ногами…</a:t>
            </a:r>
            <a:endParaRPr lang="ru-RU" sz="2400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80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Марина Цветаева </a:t>
            </a:r>
            <a:r>
              <a:rPr lang="ru-RU" sz="2800" dirty="0">
                <a:solidFill>
                  <a:srgbClr val="003300"/>
                </a:solidFill>
                <a:latin typeface="Arial Narrow" panose="020B0606020202030204" pitchFamily="34" charset="0"/>
              </a:rPr>
              <a:t>(1892–1941 гг.) – знаменитая русская поэтесса, прозаик, переводчик, которая своим творчеством оставила яркий след в литературе 20 века.</a:t>
            </a:r>
            <a:endParaRPr lang="ru-RU" sz="2800" b="1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9458" name="Picture 2" descr="https://b1.m24.ru/c/825354.900x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732139" cy="46269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8026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/>
          <a:lstStyle/>
          <a:p>
            <a:r>
              <a:rPr lang="ru-RU" dirty="0"/>
              <a:t>Как зовут девочку, попавшую в страну чудес в сказке Льюиса </a:t>
            </a:r>
            <a:r>
              <a:rPr lang="ru-RU" dirty="0" err="1"/>
              <a:t>Кэррола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9068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Алиса</a:t>
            </a:r>
          </a:p>
        </p:txBody>
      </p:sp>
      <p:pic>
        <p:nvPicPr>
          <p:cNvPr id="13314" name="Picture 2" descr="https://i.artfile.ru/1920x1200_135824_%5bwww.ArtFile.ru%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66" y="1268190"/>
            <a:ext cx="7143194" cy="44644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95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2352615"/>
            <a:ext cx="8229600" cy="1143000"/>
          </a:xfrm>
        </p:spPr>
        <p:txBody>
          <a:bodyPr/>
          <a:lstStyle/>
          <a:p>
            <a:r>
              <a:rPr lang="ru-RU" dirty="0"/>
              <a:t>Как зовут героиню сказки Г.Х. Андерсена «Дикие лебеди»?</a:t>
            </a:r>
          </a:p>
        </p:txBody>
      </p:sp>
    </p:spTree>
    <p:extLst>
      <p:ext uri="{BB962C8B-B14F-4D97-AF65-F5344CB8AC3E}">
        <p14:creationId xmlns:p14="http://schemas.microsoft.com/office/powerpoint/2010/main" val="1064428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Элиза</a:t>
            </a:r>
            <a:endParaRPr lang="ru-RU" sz="2800" b="1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5362" name="Picture 2" descr="https://www.culture.ru/storage/images/cd6483b70ec3574ddfbb128f334d3050/53749387be0c996af4be1b9404bb93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297824" cy="410502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892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2357438"/>
            <a:ext cx="8229600" cy="1143000"/>
          </a:xfrm>
        </p:spPr>
        <p:txBody>
          <a:bodyPr/>
          <a:lstStyle/>
          <a:p>
            <a:r>
              <a:rPr lang="ru-RU" dirty="0"/>
              <a:t>Назовите имя древнеримской богини цветов</a:t>
            </a:r>
          </a:p>
        </p:txBody>
      </p:sp>
    </p:spTree>
    <p:extLst>
      <p:ext uri="{BB962C8B-B14F-4D97-AF65-F5344CB8AC3E}">
        <p14:creationId xmlns:p14="http://schemas.microsoft.com/office/powerpoint/2010/main" val="19770695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Флора</a:t>
            </a:r>
          </a:p>
        </p:txBody>
      </p:sp>
      <p:pic>
        <p:nvPicPr>
          <p:cNvPr id="16386" name="Picture 2" descr="Как выглядит богиня цветов, весны и юности флор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4018340" cy="544379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542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348880"/>
            <a:ext cx="8229600" cy="1584176"/>
          </a:xfrm>
        </p:spPr>
        <p:txBody>
          <a:bodyPr>
            <a:noAutofit/>
          </a:bodyPr>
          <a:lstStyle/>
          <a:p>
            <a:r>
              <a:rPr lang="ru-RU" dirty="0"/>
              <a:t>Назовите имя первой женщины, удостоенной звания Героя Советского Союза (посмертно) во время Великой Отечественной войны, назвавшейся в плену вражеских захватчиков Таней.</a:t>
            </a:r>
          </a:p>
        </p:txBody>
      </p:sp>
    </p:spTree>
    <p:extLst>
      <p:ext uri="{BB962C8B-B14F-4D97-AF65-F5344CB8AC3E}">
        <p14:creationId xmlns:p14="http://schemas.microsoft.com/office/powerpoint/2010/main" val="23150432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2664296"/>
          </a:xfrm>
        </p:spPr>
        <p:txBody>
          <a:bodyPr>
            <a:normAutofit/>
          </a:bodyPr>
          <a:lstStyle/>
          <a:p>
            <a:r>
              <a:rPr lang="ru-RU" dirty="0"/>
              <a:t>Эта сказка начинается так:</a:t>
            </a:r>
            <a:br>
              <a:rPr lang="ru-RU" dirty="0"/>
            </a:br>
            <a:r>
              <a:rPr lang="ru-RU" dirty="0"/>
              <a:t> «Три девицы под окном пряли поздно вечерком…». </a:t>
            </a:r>
            <a:br>
              <a:rPr lang="ru-RU" dirty="0"/>
            </a:br>
            <a:r>
              <a:rPr lang="ru-RU" dirty="0"/>
              <a:t>Как называется сказка и кто ее написал?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859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 «Сказка о царе </a:t>
            </a:r>
            <a:r>
              <a:rPr lang="ru-RU" sz="2800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Салтане</a:t>
            </a:r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» (А.С. Пушкин)</a:t>
            </a:r>
          </a:p>
        </p:txBody>
      </p:sp>
      <p:pic>
        <p:nvPicPr>
          <p:cNvPr id="17410" name="Picture 2" descr="http://i.mycdn.me/i?r=AzEPZsRbOZEKgBhR0XGMT1RkL-U442kUDmEzWy-iZAO2L6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13" y="1438884"/>
            <a:ext cx="6898773" cy="425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663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1196752"/>
            <a:ext cx="8229600" cy="2511152"/>
          </a:xfrm>
        </p:spPr>
        <p:txBody>
          <a:bodyPr>
            <a:noAutofit/>
          </a:bodyPr>
          <a:lstStyle/>
          <a:p>
            <a:r>
              <a:rPr lang="ru-RU" dirty="0"/>
              <a:t>Мораль классической версии этой сказки заканчивается словами автора: «Но волк, увы, чем кажется скромней, тем он всегда </a:t>
            </a:r>
            <a:r>
              <a:rPr lang="ru-RU" dirty="0" err="1"/>
              <a:t>лукавей</a:t>
            </a:r>
            <a:r>
              <a:rPr lang="ru-RU" dirty="0"/>
              <a:t> и страшней».</a:t>
            </a:r>
            <a:br>
              <a:rPr lang="ru-RU" dirty="0"/>
            </a:br>
            <a:r>
              <a:rPr lang="ru-RU" dirty="0"/>
              <a:t>Как называется сказка?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108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Arial Narrow" panose="020B0606020202030204" pitchFamily="34" charset="0"/>
              </a:rPr>
              <a:t>«Красная шапочка» (Ш. Перро)</a:t>
            </a:r>
          </a:p>
        </p:txBody>
      </p:sp>
      <p:pic>
        <p:nvPicPr>
          <p:cNvPr id="18434" name="Picture 2" descr="https://sun9-41.userapi.com/c847216/v847216247/203f14/650tcAL3O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276" y="1637593"/>
            <a:ext cx="6623447" cy="372568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26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Зоя Космодемьянская 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(13 сентября 1923 — 29 ноября 1941)</a:t>
            </a:r>
            <a:b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- символ стойкости и героизма советского народа в Великой Отечественной войне. Во время выполнения боевого задания была схвачена фашистами и после зверских пыток казнена. Зоя не выдала врагам ни свое настоящее имя, ни имена товарищей.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564903"/>
            <a:ext cx="5122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«…нас двести миллионов, всех не перевешаете. Вам отомстят за меня»…</a:t>
            </a:r>
          </a:p>
        </p:txBody>
      </p:sp>
      <p:pic>
        <p:nvPicPr>
          <p:cNvPr id="10242" name="Picture 2" descr="https://pbs.twimg.com/media/EEUw_weVUAIaIQC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15" y="2253564"/>
            <a:ext cx="3026305" cy="41764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pbs.twimg.com/media/EAtLn11X4AAc0ZI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73016"/>
            <a:ext cx="3804711" cy="28535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77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260648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en-US" dirty="0"/>
              <a:t>B 1941 </a:t>
            </a:r>
            <a:r>
              <a:rPr lang="ru-RU" dirty="0"/>
              <a:t>г</a:t>
            </a:r>
            <a:r>
              <a:rPr lang="en-US" dirty="0"/>
              <a:t>o</a:t>
            </a:r>
            <a:r>
              <a:rPr lang="ru-RU" dirty="0" err="1"/>
              <a:t>ду</a:t>
            </a:r>
            <a:r>
              <a:rPr lang="ru-RU" dirty="0"/>
              <a:t> в </a:t>
            </a:r>
            <a:r>
              <a:rPr lang="ru-RU" dirty="0" err="1"/>
              <a:t>го</a:t>
            </a:r>
            <a:r>
              <a:rPr lang="en-US" dirty="0" err="1"/>
              <a:t>po</a:t>
            </a:r>
            <a:r>
              <a:rPr lang="ru-RU" dirty="0"/>
              <a:t>д</a:t>
            </a:r>
            <a:r>
              <a:rPr lang="en-US" dirty="0"/>
              <a:t>e </a:t>
            </a:r>
            <a:r>
              <a:rPr lang="ru-RU" dirty="0" err="1"/>
              <a:t>Энг</a:t>
            </a:r>
            <a:r>
              <a:rPr lang="en-US" dirty="0"/>
              <a:t>e</a:t>
            </a:r>
            <a:r>
              <a:rPr lang="ru-RU" dirty="0"/>
              <a:t>ль</a:t>
            </a:r>
            <a:r>
              <a:rPr lang="en-US" dirty="0"/>
              <a:t>c</a:t>
            </a:r>
            <a:r>
              <a:rPr lang="ru-RU" dirty="0"/>
              <a:t> был основан 46 гвардейский бомбардировочный женский авиационный полк. </a:t>
            </a:r>
            <a:br>
              <a:rPr lang="ru-RU" dirty="0"/>
            </a:br>
            <a:r>
              <a:rPr lang="ru-RU" dirty="0"/>
              <a:t>Как вражеские захватчики называли летчиц этого полка? </a:t>
            </a:r>
            <a:br>
              <a:rPr lang="ru-RU" dirty="0"/>
            </a:br>
            <a:r>
              <a:rPr lang="ru-RU" dirty="0"/>
              <a:t>Выберите правильный ответ: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182131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* «</a:t>
            </a: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Ночные ведьмы»</a:t>
            </a:r>
            <a:b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* «</a:t>
            </a: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Ночные совы»</a:t>
            </a:r>
            <a:b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* «</a:t>
            </a:r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Летающие ласточки» 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Боевой самолет ПО-2 «Ночных ведьм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634" y="3500438"/>
            <a:ext cx="5667857" cy="32371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740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31179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«Ночными ведьмами» 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вражеские захватчики называли девушек легендарного авиационного полка, появлявшихся на маленьких самолетах внезапно и бесшумно. </a:t>
            </a:r>
            <a:b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b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А советские бойцы шутливо называли полк девушек-летчиц: </a:t>
            </a:r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«</a:t>
            </a:r>
            <a:r>
              <a:rPr lang="ru-RU" b="1" dirty="0" err="1">
                <a:solidFill>
                  <a:srgbClr val="003300"/>
                </a:solidFill>
                <a:latin typeface="Arial Narrow" panose="020B0606020202030204" pitchFamily="34" charset="0"/>
              </a:rPr>
              <a:t>Дунькин</a:t>
            </a:r>
            <a:r>
              <a:rPr lang="ru-RU" b="1" dirty="0">
                <a:solidFill>
                  <a:srgbClr val="003300"/>
                </a:solidFill>
                <a:latin typeface="Arial Narrow" panose="020B0606020202030204" pitchFamily="34" charset="0"/>
              </a:rPr>
              <a:t> полк», 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намекая на полностью женский состав и, оправдываясь именем командира полка - Евдокией </a:t>
            </a:r>
            <a:r>
              <a:rPr lang="ru-RU" dirty="0" err="1">
                <a:solidFill>
                  <a:srgbClr val="003300"/>
                </a:solidFill>
                <a:latin typeface="Arial Narrow" panose="020B0606020202030204" pitchFamily="34" charset="0"/>
              </a:rPr>
              <a:t>Бершанской</a:t>
            </a:r>
            <a:r>
              <a:rPr lang="ru-RU" dirty="0">
                <a:solidFill>
                  <a:srgbClr val="003300"/>
                </a:solidFill>
                <a:latin typeface="Arial Narrow" panose="020B0606020202030204" pitchFamily="34" charset="0"/>
              </a:rPr>
              <a:t>, под командованием которой полк сражался до окончания войны. </a:t>
            </a:r>
          </a:p>
        </p:txBody>
      </p:sp>
      <p:pic>
        <p:nvPicPr>
          <p:cNvPr id="1030" name="Picture 6" descr="https://bigpicture.ru/wp-content/uploads/2020/05/77f340753be016854a7adb9c1ecda9eb_cropped_1332x7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91351"/>
            <a:ext cx="5396148" cy="318421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76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4378498"/>
          </a:xfrm>
        </p:spPr>
        <p:txBody>
          <a:bodyPr>
            <a:normAutofit/>
          </a:bodyPr>
          <a:lstStyle/>
          <a:p>
            <a:r>
              <a:rPr lang="ru-RU" dirty="0"/>
              <a:t>Людмила Павличенко – Герой Советского Союза, отважная защитница Родины во время Великой Отечественной войны во время поездки в США с подачи американских журналистов получила прозвище </a:t>
            </a:r>
            <a:br>
              <a:rPr lang="ru-RU" dirty="0"/>
            </a:br>
            <a:r>
              <a:rPr lang="ru-RU" dirty="0"/>
              <a:t>«Леди Смерть». </a:t>
            </a:r>
            <a:br>
              <a:rPr lang="ru-RU" dirty="0"/>
            </a:br>
            <a:r>
              <a:rPr lang="ru-RU" dirty="0"/>
              <a:t>За что ее так прозвали?</a:t>
            </a:r>
          </a:p>
        </p:txBody>
      </p:sp>
    </p:spTree>
    <p:extLst>
      <p:ext uri="{BB962C8B-B14F-4D97-AF65-F5344CB8AC3E}">
        <p14:creationId xmlns:p14="http://schemas.microsoft.com/office/powerpoint/2010/main" val="339705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50629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3300"/>
                </a:solidFill>
                <a:latin typeface="Arial Narrow" panose="020B0606020202030204" pitchFamily="34" charset="0"/>
              </a:rPr>
              <a:t>Людмила Павличенко </a:t>
            </a:r>
            <a:r>
              <a:rPr lang="ru-RU" sz="2700" dirty="0">
                <a:solidFill>
                  <a:srgbClr val="003300"/>
                </a:solidFill>
                <a:latin typeface="Arial Narrow" panose="020B0606020202030204" pitchFamily="34" charset="0"/>
              </a:rPr>
              <a:t>—</a:t>
            </a:r>
            <a:r>
              <a:rPr lang="ru-RU" sz="2700" b="1" dirty="0">
                <a:solidFill>
                  <a:srgbClr val="003300"/>
                </a:solidFill>
                <a:latin typeface="Arial Narrow" panose="020B0606020202030204" pitchFamily="34" charset="0"/>
              </a:rPr>
              <a:t> самая успешная женщина-снайпер в мировой истории — 309 уничтоженных солдат и офицеров противника.</a:t>
            </a:r>
            <a:r>
              <a:rPr lang="ru-RU" sz="2700" i="1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ru-RU" sz="2700" dirty="0">
                <a:solidFill>
                  <a:srgbClr val="003300"/>
                </a:solidFill>
                <a:latin typeface="Arial Narrow" panose="020B0606020202030204" pitchFamily="34" charset="0"/>
              </a:rPr>
              <a:t>На конференции в Чикаго Людмила Павличенко произнесла слова, благодаря которым ее запомнили в США на десятилетия вперед:</a:t>
            </a:r>
            <a:br>
              <a:rPr lang="ru-RU" dirty="0"/>
            </a:b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299695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Arial Narrow" panose="020B0606020202030204" pitchFamily="34" charset="0"/>
              </a:rPr>
              <a:t>«Джентльмены, мне двадцать пять лет. На фронте я уже успела уничтожить триста девять фашистских захватчиков. Не кажется ли вам, джентльмены, что вы слишком долго прячетесь за моей спиной?!»</a:t>
            </a:r>
          </a:p>
        </p:txBody>
      </p:sp>
      <p:pic>
        <p:nvPicPr>
          <p:cNvPr id="3076" name="Picture 4" descr="https://topwar.ru/uploads/posts/2019-10/1572132867_pavlichenko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86628"/>
            <a:ext cx="3268963" cy="43204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230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3634</TotalTime>
  <Words>777</Words>
  <Application>Microsoft Office PowerPoint</Application>
  <PresentationFormat>Экран (4:3)</PresentationFormat>
  <Paragraphs>108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Arial</vt:lpstr>
      <vt:lpstr>Arial Narrow</vt:lpstr>
      <vt:lpstr>Calibri</vt:lpstr>
      <vt:lpstr>Symbol</vt:lpstr>
      <vt:lpstr>Times New Roman</vt:lpstr>
      <vt:lpstr>Тема Office</vt:lpstr>
      <vt:lpstr>Презентация PowerPoint</vt:lpstr>
      <vt:lpstr>ВСЕРОССИЙСКОЕ ДЕТСКО-ЮНОШЕСКОЕ ВОЕННО-ПАТРИОТИЧЕСКОЕ  ОБЩЕСТВЕННОЕ ДВИЖЕНИЕ  «ЮНАРМИЯ» </vt:lpstr>
      <vt:lpstr>Презентация PowerPoint</vt:lpstr>
      <vt:lpstr>Назовите имя первой женщины, удостоенной звания Героя Советского Союза (посмертно) во время Великой Отечественной войны, назвавшейся в плену вражеских захватчиков Таней.</vt:lpstr>
      <vt:lpstr>Зоя Космодемьянская (13 сентября 1923 — 29 ноября 1941) - символ стойкости и героизма советского народа в Великой Отечественной войне. Во время выполнения боевого задания была схвачена фашистами и после зверских пыток казнена. Зоя не выдала врагам ни свое настоящее имя, ни имена товарищей. </vt:lpstr>
      <vt:lpstr>B 1941 гoду в гоpoдe Энгeльc был основан 46 гвардейский бомбардировочный женский авиационный полк.  Как вражеские захватчики называли летчиц этого полка?  Выберите правильный ответ: </vt:lpstr>
      <vt:lpstr>«Ночными ведьмами» вражеские захватчики называли девушек легендарного авиационного полка, появлявшихся на маленьких самолетах внезапно и бесшумно.   А советские бойцы шутливо называли полк девушек-летчиц: «Дунькин полк», намекая на полностью женский состав и, оправдываясь именем командира полка - Евдокией Бершанской, под командованием которой полк сражался до окончания войны. </vt:lpstr>
      <vt:lpstr>Людмила Павличенко – Герой Советского Союза, отважная защитница Родины во время Великой Отечественной войны во время поездки в США с подачи американских журналистов получила прозвище  «Леди Смерть».  За что ее так прозвали?</vt:lpstr>
      <vt:lpstr>Людмила Павличенко — самая успешная женщина-снайпер в мировой истории — 309 уничтоженных солдат и офицеров противника. На конференции в Чикаго Людмила Павличенко произнесла слова, благодаря которым ее запомнили в США на десятилетия вперед: </vt:lpstr>
      <vt:lpstr>Мария Октябрьская, Герой Советского Союза (посмертно), во время Великой Отечественной войны сражалась вместе со своей «боевой подругой», которую купила сама. Что это была за подруга?  </vt:lpstr>
      <vt:lpstr>«Боевая подруга» – это танк Марии Октябрьской. Марию не брали на фронт в связи со слабым здоровьем и возрастом. Тогда Мария написала письмо Сталину: «…хочу отомстить фашистским собакам, для чего внесла в госбанк на построение танка все свои личные сбережения — 50 000 рублей. Танк прошу назвать «Боевая подруга» и направить меня на фронт в качестве водителя этого танка…».  Просьба Марии Октябрьской была удовлетворена. </vt:lpstr>
      <vt:lpstr>Зинаида Ермольева — советский учёный-микробиолог и эпидемиолог, одна из родоначальниц современной отечественной микробиологии. Своим изобретением она спасла тысячи жизней раненных солдат во время Великой Отечественной войны. Что это за изобретение? </vt:lpstr>
      <vt:lpstr>Во время Второй мировой войны западные учёные наладили производство пенициллина, но продавать технологию СССР не хотели. З. Ермольевой сама проводила опыты с плесенью. Так появился отечественный антибиотик - препарат «Крустозин», аналог «Пенициллина». </vt:lpstr>
      <vt:lpstr>Презентация PowerPoint</vt:lpstr>
      <vt:lpstr>Анна Курникова — российская теннисистка, супруга популярного испанского певца Энрике Иглесиаса. Звездная пара воспитывает троих детей. </vt:lpstr>
      <vt:lpstr>Курьезное обстоятельство из детства этой женщины стало одной из причин ее глубочайшего интереса к математике.   Когда на одну из детских комнат не хватило обоев, стену оклеили листами периодического издания с содержанием математических лекций. Перед этой «таинственной» стеной целые часы проводила будущая Первая в Российской империи и Северной Европе женщина-профессор и первая в мире женщина — профессор математики.   Назовите ее имя.</vt:lpstr>
      <vt:lpstr>Софья Васильевна Ковалевская  (1850 –1891 гг.) ─ российский математик и механик, автор научной работы «Задача о вращении твёрдого тела вокруг неподвижной точки».</vt:lpstr>
      <vt:lpstr>Светлана Евгеньевна Савицкая стала второй в мире женщиной-космонавтом после Валентины Терешковой.  В чем она стала первой? </vt:lpstr>
      <vt:lpstr>Светлана Евгеньевна Савицкая  ─ первая в мире женщина- космонавт осуществившая выход в открытый космос 25 июля 1984 года, пробыв вне космического корабля  3 часа 33 минут.</vt:lpstr>
      <vt:lpstr>Анна Ивановна Щетинина прославилась на весь мир в 1935 году , проведя грузовой пароход «Чавыча» из Гамбурга через Одессу и Сингапур в Петропавловск-Камчатский. В годы Великой Отечественной войны под бомбёжками эвакуировала население Таллина и перевозила стратегические грузы.   А в чем она была первой в мире?</vt:lpstr>
      <vt:lpstr>А́нна Ива́новна Щети́нина (1908 — 1999 гг.) — первая в мире женщина — капитан дальнего плавания. </vt:lpstr>
      <vt:lpstr>Первой  советской фигуристкой, занесенной в Книгу рекордов Гиннесса, стала Ирина Роднина.  Какой рекорд она установила?</vt:lpstr>
      <vt:lpstr>Ирина Роднина - не проиграла ни одного соревнования за всю карьеру с 1969 по 1980 год! Она – трехкратная олимпийская чемпионка, 10-кратная чемпионка мира, 11-кратная – Европы и 6-кратная  СССР. Такое количество наград не удавалось взять ни одному фигуристу за всю историю этого вида спорта. </vt:lpstr>
      <vt:lpstr>Назовите имя детской поэтессы Барто:  Анастасия Агния Анна Арния</vt:lpstr>
      <vt:lpstr>Агния Барто – детская поэтесса и писательница, сочиняла произведения для детей, писала сценарии к кинофильмам, работала ведущей на радио. В юности Агния Барто увлекалась балетом, окончила хореографическое училище.  «Она пришла в литературу на пуантах».</vt:lpstr>
      <vt:lpstr>Впервые эту хореографическую миниатюру (балетный номер) исполнила Анна Павлова – великая русская балерина, прима Мариинского театра.   Как называется эта миниатюра на музыку композитора Камиля Сен-Санса из сюиты «Карнавал животных»? </vt:lpstr>
      <vt:lpstr>«Умирающий лебедь» - хореографическая миниатюра, исполненная Анной Павловой в 1907 году и ставшая ее визитной карточкой: она исполнила его около 4000 раз. </vt:lpstr>
      <vt:lpstr>Назовите имя девушки –  олицетворение идеала  женщины-матери в романе Л.Н.Толстова «Война и мир»  </vt:lpstr>
      <vt:lpstr>Наташа Ростова - одна из значимых персонажей произведения «Война и мир», представленная нам как хранительница семейного очага, созданная для рождения и воспитания детей. </vt:lpstr>
      <vt:lpstr>Как называется всемирная известная статуя Веры Мухиной, расположенная в г. Москве,  ставшая одним из главных символом СССР, эмблемой киностудии «Мосфильм»?  </vt:lpstr>
      <vt:lpstr>«Рабочий и колхозница»</vt:lpstr>
      <vt:lpstr>Назовите имя русской поэтессы, представительницы поэзии Серебряного века, написавшей строки: </vt:lpstr>
      <vt:lpstr>Марина Цветаева (1892–1941 гг.) – знаменитая русская поэтесса, прозаик, переводчик, которая своим творчеством оставила яркий след в литературе 20 века.</vt:lpstr>
      <vt:lpstr>Как зовут девочку, попавшую в страну чудес в сказке Льюиса Кэррола?</vt:lpstr>
      <vt:lpstr>Алиса</vt:lpstr>
      <vt:lpstr>Как зовут героиню сказки Г.Х. Андерсена «Дикие лебеди»?</vt:lpstr>
      <vt:lpstr>Элиза</vt:lpstr>
      <vt:lpstr>Назовите имя древнеримской богини цветов</vt:lpstr>
      <vt:lpstr>Флора</vt:lpstr>
      <vt:lpstr>Эта сказка начинается так:  «Три девицы под окном пряли поздно вечерком…».  Как называется сказка и кто ее написал? </vt:lpstr>
      <vt:lpstr> «Сказка о царе Салтане» (А.С. Пушкин)</vt:lpstr>
      <vt:lpstr>Мораль классической версии этой сказки заканчивается словами автора: «Но волк, увы, чем кажется скромней, тем он всегда лукавей и страшней». Как называется сказка? </vt:lpstr>
      <vt:lpstr>«Красная шапочка» (Ш. Перро)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Гость</dc:creator>
  <cp:lastModifiedBy>Sanya</cp:lastModifiedBy>
  <cp:revision>232</cp:revision>
  <dcterms:created xsi:type="dcterms:W3CDTF">2020-04-16T16:19:25Z</dcterms:created>
  <dcterms:modified xsi:type="dcterms:W3CDTF">2022-03-01T13:41:44Z</dcterms:modified>
</cp:coreProperties>
</file>